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3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793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BEA65CF-9FA6-401C-AA40-040125F07FA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93606" name="Slide Number Placeholder 3"/>
          <p:cNvSpPr txBox="1">
            <a:spLocks noGrp="1"/>
          </p:cNvSpPr>
          <p:nvPr/>
        </p:nvSpPr>
        <p:spPr bwMode="auto">
          <a:xfrm>
            <a:off x="3885313" y="8685552"/>
            <a:ext cx="2971121" cy="456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57" tIns="46179" rIns="92357" bIns="4617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D47A262-85BE-4DBC-A477-E2CB2E256A7C}" type="slidenum">
              <a:rPr lang="en-US" altLang="en-US">
                <a:solidFill>
                  <a:prstClr val="black"/>
                </a:solidFill>
                <a:latin typeface="Verdana" panose="020B0604030504040204" pitchFamily="34" charset="0"/>
                <a:ea typeface="ＭＳ Ｐゴシック" panose="020B0600070205080204" pitchFamily="34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 dirty="0">
              <a:solidFill>
                <a:prstClr val="black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56399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10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429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4908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29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4739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9413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/>
              <a:t> In place of Forms PTR-1A/PTR-2A, applicants may prove that property taxes were due and paid by providing: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Property tax bills for the appropriate years      AND</a:t>
            </a:r>
          </a:p>
          <a:p>
            <a:pPr marL="274320" lvl="1">
              <a:buFont typeface="Arial" pitchFamily="34" charset="0"/>
              <a:buChar char="•"/>
              <a:defRPr/>
            </a:pPr>
            <a:r>
              <a:rPr lang="en-US" dirty="0"/>
              <a:t> Copies of cancelled checks or receipts for appropriate years  OR  copies of appropriate Form 1098s received from mortgage company</a:t>
            </a:r>
            <a:r>
              <a:rPr lang="en-US" baseline="0" dirty="0"/>
              <a:t> showing amount of property taxes paid out of your escrow account</a:t>
            </a:r>
          </a:p>
          <a:p>
            <a:pPr marL="274320" lvl="1">
              <a:buFont typeface="Arial" pitchFamily="34" charset="0"/>
              <a:buChar char="•"/>
              <a:defRPr/>
            </a:pPr>
            <a:endParaRPr lang="en-US" baseline="0" dirty="0"/>
          </a:p>
          <a:p>
            <a:pPr marL="0" lvl="1">
              <a:buFont typeface="Arial" pitchFamily="34" charset="0"/>
              <a:buChar char="•"/>
              <a:defRPr/>
            </a:pPr>
            <a:r>
              <a:rPr lang="en-US" baseline="0" dirty="0"/>
              <a:t> Residents of co-ops and continuing care retirement facilities must obtain a statement from their management showing their share of property taxes paid for the unit they occupy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2131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439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55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65574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46091A-60C8-4C78-B3B8-E0AD6E10E1D7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552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714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7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/>
            <a:endParaRPr lang="en-US" altLang="en-US" dirty="0"/>
          </a:p>
        </p:txBody>
      </p:sp>
      <p:sp>
        <p:nvSpPr>
          <p:cNvPr id="367620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F73B0C0-D3BD-4579-9BD6-27185F7EEB58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23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 In some specific towns, tax office wants most of</a:t>
            </a:r>
            <a:r>
              <a:rPr lang="en-US" altLang="en-US" baseline="0" dirty="0"/>
              <a:t> </a:t>
            </a:r>
            <a:r>
              <a:rPr lang="en-US" altLang="en-US" dirty="0"/>
              <a:t>application completed before taxpayer comes in to get property taxes certified.  Consult with your</a:t>
            </a:r>
            <a:r>
              <a:rPr lang="en-US" altLang="en-US" baseline="0" dirty="0"/>
              <a:t> Site Coordinator to see if this applies to your area</a:t>
            </a: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493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Tx/>
              <a:buChar char="•"/>
            </a:pPr>
            <a:r>
              <a:rPr lang="en-US" altLang="en-US" dirty="0"/>
              <a:t>You</a:t>
            </a:r>
            <a:r>
              <a:rPr lang="en-US" altLang="en-US" baseline="0" dirty="0"/>
              <a:t> can obtain municipality code from chart in PTR application booklet or from look-up tool on TaxPre4Free.org Preparer page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634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3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235" indent="-170235">
              <a:buFont typeface="Arial" pitchFamily="34" charset="0"/>
              <a:buChar char="•"/>
            </a:pPr>
            <a:r>
              <a:rPr lang="en-US" altLang="en-US" dirty="0"/>
              <a:t>Applicants</a:t>
            </a:r>
            <a:r>
              <a:rPr lang="en-US" altLang="en-US" baseline="0" dirty="0"/>
              <a:t> should not send in originals of these documents</a:t>
            </a:r>
            <a:endParaRPr lang="en-US" altLang="en-US" dirty="0"/>
          </a:p>
          <a:p>
            <a:pPr marL="170235" indent="-170235">
              <a:buFontTx/>
              <a:buNone/>
            </a:pPr>
            <a:endParaRPr lang="en-US" altLang="en-US" dirty="0"/>
          </a:p>
        </p:txBody>
      </p:sp>
      <p:sp>
        <p:nvSpPr>
          <p:cNvPr id="10240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AF190C2C-3CA9-4E40-AADA-70149E61FB3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376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ECE9E13-69FC-46E8-AA3A-4125521BB41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011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0410" indent="-170410"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/>
              <a:pPr>
                <a:spcBef>
                  <a:spcPct val="0"/>
                </a:spcBef>
              </a:pPr>
              <a:t>7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99535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/>
              <a:t> </a:t>
            </a:r>
            <a:r>
              <a:rPr lang="en-US" altLang="en-US" dirty="0"/>
              <a:t>State lost court case (Hawe vs. the Director) regarding income worksheet.  Now can</a:t>
            </a:r>
            <a:r>
              <a:rPr lang="en-US" altLang="en-US" baseline="0" dirty="0"/>
              <a:t> exclude</a:t>
            </a:r>
            <a:r>
              <a:rPr lang="en-US" altLang="en-US" dirty="0"/>
              <a:t> taxpayer contributions from pension income</a:t>
            </a:r>
          </a:p>
          <a:p>
            <a:pPr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13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5875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Not updated each year until PTR document are available online – late Jan / early Feb: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PTR Income Worksheet Sources document</a:t>
            </a:r>
          </a:p>
          <a:p>
            <a:pPr marL="628650" lvl="1" indent="-171450">
              <a:buFont typeface="Arial" panose="020B0604020202020204" pitchFamily="34" charset="0"/>
              <a:buChar char="•"/>
              <a:defRPr/>
            </a:pPr>
            <a:r>
              <a:rPr lang="en-US" dirty="0"/>
              <a:t>NJ</a:t>
            </a:r>
            <a:r>
              <a:rPr lang="en-US" baseline="0" dirty="0"/>
              <a:t> PTR Income Categories Tool</a:t>
            </a:r>
            <a:endParaRPr lang="en-US" dirty="0"/>
          </a:p>
        </p:txBody>
      </p:sp>
      <p:sp>
        <p:nvSpPr>
          <p:cNvPr id="1021956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964DA07-0DDA-4D62-B857-95C65C7CB82E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11/15/2017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1718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30914" indent="-28112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24483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74277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24070" indent="-22489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73863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23657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73450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23244" indent="-22489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97E0887-11A4-4A68-A6B9-38DFE5E70D56}" type="slidenum">
              <a:rPr lang="en-US" altLang="en-US" sz="14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0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2305050"/>
          </a:xfrm>
        </p:spPr>
        <p:txBody>
          <a:bodyPr>
            <a:normAutofit/>
          </a:bodyPr>
          <a:lstStyle/>
          <a:p>
            <a:br>
              <a:rPr lang="en-US" altLang="en-US" dirty="0"/>
            </a:br>
            <a:r>
              <a:rPr lang="en-US" altLang="en-US" dirty="0"/>
              <a:t>Completing Property Tax Reimbursement (PTR) Application</a:t>
            </a:r>
          </a:p>
        </p:txBody>
      </p:sp>
      <p:sp>
        <p:nvSpPr>
          <p:cNvPr id="792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solidFill>
                  <a:srgbClr val="330033"/>
                </a:solidFill>
              </a:rPr>
              <a:t>NJ PTR Application Instructions</a:t>
            </a:r>
          </a:p>
          <a:p>
            <a:endParaRPr lang="en-US" altLang="en-US" dirty="0">
              <a:solidFill>
                <a:srgbClr val="330033"/>
              </a:solidFill>
            </a:endParaRPr>
          </a:p>
          <a:p>
            <a:r>
              <a:rPr lang="en-US" altLang="en-US" dirty="0">
                <a:solidFill>
                  <a:srgbClr val="330033"/>
                </a:solidFill>
              </a:rPr>
              <a:t>aka Senior Freeze</a:t>
            </a:r>
            <a:endParaRPr lang="en-US" altLang="en-US" dirty="0">
              <a:solidFill>
                <a:srgbClr val="7030A0"/>
              </a:solidFill>
            </a:endParaRP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19067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3000" dirty="0"/>
              <a:t>Fill in information regarding:</a:t>
            </a:r>
          </a:p>
          <a:p>
            <a:pPr lvl="1"/>
            <a:r>
              <a:rPr lang="en-US" dirty="0"/>
              <a:t> </a:t>
            </a:r>
            <a:r>
              <a:rPr lang="en-US" sz="2600" dirty="0"/>
              <a:t>Homeowner/Mobile home ownership</a:t>
            </a:r>
          </a:p>
          <a:p>
            <a:pPr lvl="1"/>
            <a:r>
              <a:rPr lang="en-US" sz="2600" dirty="0"/>
              <a:t> Block and lot # of principal residence (on property tax bill or green tax postcard)</a:t>
            </a:r>
          </a:p>
          <a:p>
            <a:pPr lvl="1"/>
            <a:r>
              <a:rPr lang="en-US" sz="2600" dirty="0"/>
              <a:t> Shared ownership of principal residence with someone other than spouse</a:t>
            </a:r>
          </a:p>
          <a:p>
            <a:pPr lvl="2"/>
            <a:r>
              <a:rPr lang="en-US" sz="2600" dirty="0"/>
              <a:t> </a:t>
            </a:r>
            <a:r>
              <a:rPr lang="en-US" sz="2400" dirty="0"/>
              <a:t>Reimbursement amount will be pro-rated based on ownership percentage</a:t>
            </a:r>
          </a:p>
          <a:p>
            <a:pPr lvl="1"/>
            <a:r>
              <a:rPr lang="en-US" sz="2600" dirty="0"/>
              <a:t> Principal residence consisting of more than one unit</a:t>
            </a:r>
          </a:p>
          <a:p>
            <a:pPr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25502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Principal Residence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612900"/>
            <a:ext cx="76454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03175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 Calculate PTR reimbursement amount:</a:t>
            </a:r>
          </a:p>
          <a:p>
            <a:pPr lvl="1"/>
            <a:r>
              <a:rPr lang="en-US" dirty="0"/>
              <a:t> Enter prior year (current year – 1) property taxes due and paid on principal residence</a:t>
            </a:r>
          </a:p>
          <a:p>
            <a:pPr lvl="2"/>
            <a:r>
              <a:rPr lang="en-US" dirty="0"/>
              <a:t> Obtained from tax collector form, amount in square box.  If applicant has not gone to tax collector, do not enter.  Tell applicant to enter after tax collector has certified amount </a:t>
            </a:r>
          </a:p>
          <a:p>
            <a:pPr lvl="1"/>
            <a:r>
              <a:rPr lang="en-US" dirty="0"/>
              <a:t> Enter base year property taxes due and paid on principal  residence (earliest year in program)</a:t>
            </a:r>
          </a:p>
          <a:p>
            <a:pPr lvl="2"/>
            <a:r>
              <a:rPr lang="en-US" dirty="0"/>
              <a:t> For PTR-1 filers, this is current year – 2 amount reported on this application (from tax collector form, square box)</a:t>
            </a:r>
          </a:p>
          <a:p>
            <a:pPr lvl="2"/>
            <a:r>
              <a:rPr lang="en-US" dirty="0"/>
              <a:t> For PTR-2 filers, base year taxes are pre-printed</a:t>
            </a:r>
          </a:p>
          <a:p>
            <a:pPr lvl="1"/>
            <a:r>
              <a:rPr lang="en-US" dirty="0"/>
              <a:t> Difference between two amounts equals PTR reimbursement amount</a:t>
            </a:r>
          </a:p>
          <a:p>
            <a:pPr lvl="2"/>
            <a:r>
              <a:rPr lang="en-US" dirty="0"/>
              <a:t> If difference is zero or less (i.e. – property taxes have decreased to less than base year), applicant is not eligible for PTR.  Do not file application this year – wait a year and file a PTR-1 to get the better base year amount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878265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Taxes Information – Last Page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549400"/>
            <a:ext cx="73787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20985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 Deceased Resident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1132"/>
                </a:solidFill>
              </a:rPr>
              <a:t> If a person met all eligibility requirements for PTR, but died before filing application, application can be filed by surviving spouse or personal representative</a:t>
            </a:r>
          </a:p>
          <a:p>
            <a:r>
              <a:rPr lang="en-US" dirty="0">
                <a:solidFill>
                  <a:srgbClr val="001132"/>
                </a:solidFill>
              </a:rPr>
              <a:t> See specific instructions in application booklet for how to complete name and address fields, marital status question, and signature lines in this situation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27534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 All PTR applications must be quality reviewed</a:t>
            </a:r>
          </a:p>
          <a:p>
            <a:r>
              <a:rPr lang="en-US" dirty="0">
                <a:solidFill>
                  <a:srgbClr val="001132"/>
                </a:solidFill>
              </a:rPr>
              <a:t> Applicant and spouse must sign and date application in ink</a:t>
            </a:r>
          </a:p>
          <a:p>
            <a:r>
              <a:rPr lang="en-US" dirty="0">
                <a:solidFill>
                  <a:srgbClr val="001132"/>
                </a:solidFill>
              </a:rPr>
              <a:t> Make copy of completed documents or remind applicants to do so for their records</a:t>
            </a:r>
          </a:p>
          <a:p>
            <a:r>
              <a:rPr lang="en-US" dirty="0">
                <a:solidFill>
                  <a:srgbClr val="001132"/>
                </a:solidFill>
              </a:rPr>
              <a:t> Application and required documentation should be mailed by applicant in envelope that comes with application booklet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All filers must send proof of property taxes due and paid (Forms PTR-1A or 2A, PTR-1B or 2B)</a:t>
            </a:r>
          </a:p>
          <a:p>
            <a:pPr lvl="1"/>
            <a:r>
              <a:rPr lang="en-US" dirty="0">
                <a:solidFill>
                  <a:srgbClr val="001132"/>
                </a:solidFill>
              </a:rPr>
              <a:t> PTR-1 filers must send proof of age or disability</a:t>
            </a: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1110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Completing the PTR Application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09600" y="1701800"/>
            <a:ext cx="7378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217748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Property Tax Reimbursement (PTR) –  Eligibility</a:t>
            </a:r>
          </a:p>
        </p:txBody>
      </p:sp>
      <p:sp>
        <p:nvSpPr>
          <p:cNvPr id="3645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dirty="0"/>
              <a:t> Income limits are set at an estimated level for application. Limits are frequently lowered once NJ budget is finalized by July 1</a:t>
            </a:r>
          </a:p>
          <a:p>
            <a:r>
              <a:rPr lang="en-US" altLang="en-US" dirty="0"/>
              <a:t> Income limits are same for single and married (since 2007) </a:t>
            </a:r>
          </a:p>
          <a:p>
            <a:r>
              <a:rPr lang="en-US" altLang="en-US" dirty="0"/>
              <a:t> If taxpayer’s income is between finalized limit &amp; original estimated limit, should still apply.  Will not receive check for that year, but </a:t>
            </a:r>
            <a:r>
              <a:rPr lang="en-US" dirty="0"/>
              <a:t>can establish/maintain base year for future reimbursements &amp; ensure receiving PTR-2 application for following year</a:t>
            </a:r>
            <a:endParaRPr lang="en-US" alt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/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29844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PTR-1  – First Year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/>
              <a:t>The first time an eligible Taxpayer applies for PTR,  required forms collect information for prior 2 years </a:t>
            </a:r>
          </a:p>
          <a:p>
            <a:pPr lvl="1"/>
            <a:r>
              <a:rPr lang="en-US" altLang="en-US" dirty="0"/>
              <a:t>Form  PTR-1 – Application form</a:t>
            </a:r>
          </a:p>
          <a:p>
            <a:pPr lvl="1"/>
            <a:r>
              <a:rPr lang="en-US" altLang="en-US" dirty="0"/>
              <a:t>Form PTR-1A – Completed by tax office to verify property taxes paid for prior two years (must include tax collector stamp)  - must be submitted with application if homeowner</a:t>
            </a:r>
          </a:p>
          <a:p>
            <a:pPr lvl="2"/>
            <a:r>
              <a:rPr lang="en-US" altLang="en-US" dirty="0"/>
              <a:t>Part I completed by applicant</a:t>
            </a:r>
          </a:p>
          <a:p>
            <a:pPr lvl="2"/>
            <a:r>
              <a:rPr lang="en-US" altLang="en-US" dirty="0"/>
              <a:t>Part II completed by tax collector</a:t>
            </a:r>
          </a:p>
          <a:p>
            <a:pPr lvl="1"/>
            <a:r>
              <a:rPr lang="en-US" altLang="en-US" dirty="0"/>
              <a:t>Form  PTR 1B  -  Used to verify mobile home park site fees paid for prior two years – must be submitted with application if mobile home owner</a:t>
            </a:r>
          </a:p>
          <a:p>
            <a:pPr lvl="2"/>
            <a:r>
              <a:rPr lang="en-US" altLang="en-US" dirty="0"/>
              <a:t>Parts I and III completed by applicant</a:t>
            </a:r>
          </a:p>
          <a:p>
            <a:pPr lvl="2"/>
            <a:r>
              <a:rPr lang="en-US" altLang="en-US" dirty="0"/>
              <a:t>Part II completed by mobile home park owner or manager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endParaRPr lang="en-US" altLang="en-US" dirty="0"/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09639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PTR Application Forms Associated with</a:t>
            </a:r>
            <a:br>
              <a:rPr lang="en-US" altLang="en-US" dirty="0"/>
            </a:br>
            <a:r>
              <a:rPr lang="en-US" altLang="en-US" dirty="0"/>
              <a:t>PTR-2  – Subsequent Years</a:t>
            </a:r>
          </a:p>
        </p:txBody>
      </p:sp>
      <p:sp>
        <p:nvSpPr>
          <p:cNvPr id="366596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Once accepted in the PTR program, each year taxpayer must submit forms which validate the taxpayer remains eligible to stay in the program</a:t>
            </a:r>
          </a:p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altLang="en-US" dirty="0"/>
              <a:t>Forms used for subsequent years in PTR program - Collects data for prior year only </a:t>
            </a:r>
          </a:p>
          <a:p>
            <a:pPr lvl="1"/>
            <a:r>
              <a:rPr lang="en-US" altLang="en-US" dirty="0"/>
              <a:t> Form PTR-2 - Application form sent to applicant in mail with certain information already pre-printed on form</a:t>
            </a:r>
          </a:p>
          <a:p>
            <a:pPr lvl="1"/>
            <a:r>
              <a:rPr lang="en-US" altLang="en-US" dirty="0"/>
              <a:t> Form PTR-2a – Completed by tax office to verify property taxes paid for prior year (must include tax collector stamp)</a:t>
            </a:r>
          </a:p>
          <a:p>
            <a:pPr lvl="2"/>
            <a:r>
              <a:rPr lang="en-US" altLang="en-US" dirty="0"/>
              <a:t> Part  I completed by applicant</a:t>
            </a:r>
          </a:p>
          <a:p>
            <a:pPr lvl="2"/>
            <a:r>
              <a:rPr lang="en-US" altLang="en-US" dirty="0"/>
              <a:t> Part II completed by tax collector</a:t>
            </a:r>
          </a:p>
          <a:p>
            <a:pPr lvl="1"/>
            <a:r>
              <a:rPr lang="en-US" altLang="en-US" dirty="0"/>
              <a:t> Form  PTR 2B – Used to verify mobile home park site fees paid for prior year</a:t>
            </a:r>
          </a:p>
          <a:p>
            <a:pPr lvl="2"/>
            <a:r>
              <a:rPr lang="en-US" altLang="en-US" dirty="0"/>
              <a:t> Parts I and III completed by applicant</a:t>
            </a:r>
          </a:p>
          <a:p>
            <a:pPr lvl="2"/>
            <a:r>
              <a:rPr lang="en-US" altLang="en-US" dirty="0"/>
              <a:t> Part II completed by mobile home park owner or manager</a:t>
            </a:r>
          </a:p>
          <a:p>
            <a:pPr lvl="1"/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366597" name="Slide Number Placeholder 5"/>
          <p:cNvSpPr txBox="1">
            <a:spLocks noGrp="1"/>
          </p:cNvSpPr>
          <p:nvPr/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F95CEF-0744-43F2-A6FC-6EE55697D145}" type="slidenum">
              <a:rPr lang="en-US" altLang="en-US" sz="10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>
              <a:solidFill>
                <a:srgbClr val="000000"/>
              </a:solidFill>
            </a:endParaRPr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93021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Before PTR Application is Started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dirty="0"/>
              <a:t> Tax return should be completed before PTR application (needed for income figures)</a:t>
            </a:r>
          </a:p>
          <a:p>
            <a:r>
              <a:rPr lang="en-US" sz="2600" dirty="0"/>
              <a:t> PTR applications not usually mailed out until mid-February</a:t>
            </a:r>
          </a:p>
          <a:p>
            <a:pPr lvl="1"/>
            <a:r>
              <a:rPr lang="en-US" dirty="0"/>
              <a:t> </a:t>
            </a:r>
            <a:r>
              <a:rPr lang="en-US" sz="2400" dirty="0"/>
              <a:t>If tax return completed earlier, taxpayer may have to return to site for help with PTR application</a:t>
            </a:r>
          </a:p>
          <a:p>
            <a:r>
              <a:rPr lang="en-US" dirty="0"/>
              <a:t> </a:t>
            </a:r>
            <a:r>
              <a:rPr lang="en-US" sz="2600" dirty="0"/>
              <a:t>In most municipalities, taxpayer should first go to local tax office for completion &amp; certification of property tax info on Form PTR-1A or PTR-2A.  Mobile home owners should have mobile home park owner/manager complete Form PTR-1b/PTR-2b instead.  Then taxpayer should come in for income tax return preparation</a:t>
            </a:r>
          </a:p>
          <a:p>
            <a:pPr lvl="1"/>
            <a:r>
              <a:rPr lang="en-US" sz="2400" dirty="0"/>
              <a:t>By completing PTR-1A/2A first, the counselor will have verified property tax amounts to use in the Property Taxes section of the application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9516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 PTR-1 filers must provide all this data for the prior two years (current year – 1 and current year – 2).  PTR-2 filers must provide prior year data (current year – 1)</a:t>
            </a:r>
          </a:p>
          <a:p>
            <a:r>
              <a:rPr lang="en-US" dirty="0"/>
              <a:t> Basic Applicant information (name, address, Social Security number, municipality code)</a:t>
            </a:r>
          </a:p>
          <a:p>
            <a:pPr lvl="1"/>
            <a:r>
              <a:rPr lang="en-US" dirty="0"/>
              <a:t> PTR-2 will have some of this info pre-printed</a:t>
            </a:r>
          </a:p>
          <a:p>
            <a:r>
              <a:rPr lang="en-US" dirty="0"/>
              <a:t> Marital/Civil Union Status – fill in oval(s) to indicate status on December 31</a:t>
            </a:r>
          </a:p>
          <a:p>
            <a:r>
              <a:rPr lang="en-US" dirty="0"/>
              <a:t> Age/Disability Status – fill in oval(s) to indicate status as of December 31</a:t>
            </a:r>
          </a:p>
          <a:p>
            <a:r>
              <a:rPr lang="en-US" dirty="0"/>
              <a:t> Residency Requirements – fill in oval(s) to answer residency questions as of December 31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1332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3800" dirty="0"/>
              <a:t>Basic Applicant Information &amp; Eligibility Questions (Page 1)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/>
          </a:bodyPr>
          <a:lstStyle/>
          <a:p>
            <a:r>
              <a:rPr lang="en-US" dirty="0"/>
              <a:t> PTR-1 filers must include proof of age or disability with application</a:t>
            </a:r>
          </a:p>
          <a:p>
            <a:pPr lvl="1"/>
            <a:r>
              <a:rPr lang="en-US" dirty="0"/>
              <a:t> Age – copy of birth certificate, driver’s license, church records (baptismal certificate)</a:t>
            </a:r>
          </a:p>
          <a:p>
            <a:pPr lvl="1"/>
            <a:r>
              <a:rPr lang="en-US" dirty="0"/>
              <a:t> Disability – copy of Social Security Award letter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34529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/>
              <a:t> PTR-1 filers must provide income data for the prior two years (current year – 1 and current year – 2).  PTR-2 filers must provide prior year income only (current year – 1)</a:t>
            </a:r>
          </a:p>
          <a:p>
            <a:r>
              <a:rPr lang="en-US" altLang="en-US" sz="3400" dirty="0"/>
              <a:t> PTR eligibility income calculation includes all money coming into household, with a few exceptions.  (Some income items reported on PTR, but not reported on NJ tax return)</a:t>
            </a:r>
          </a:p>
          <a:p>
            <a:pPr lvl="1"/>
            <a:r>
              <a:rPr lang="en-US" sz="3100" dirty="0"/>
              <a:t> All Social Security (not just taxable amount) – includes Medicare premiums</a:t>
            </a:r>
          </a:p>
          <a:p>
            <a:pPr lvl="1"/>
            <a:r>
              <a:rPr lang="en-US" sz="3100" dirty="0"/>
              <a:t> Salaries and Wages</a:t>
            </a:r>
          </a:p>
          <a:p>
            <a:pPr lvl="1"/>
            <a:r>
              <a:rPr lang="en-US" sz="3100" dirty="0"/>
              <a:t> Bonuses, commissions and fees</a:t>
            </a:r>
          </a:p>
          <a:p>
            <a:pPr lvl="1"/>
            <a:r>
              <a:rPr lang="en-US" sz="3100" dirty="0"/>
              <a:t> Unemployment</a:t>
            </a:r>
          </a:p>
          <a:p>
            <a:pPr lvl="1"/>
            <a:r>
              <a:rPr lang="en-US" sz="3100" dirty="0"/>
              <a:t> Disability benefits,  whether public or private</a:t>
            </a:r>
          </a:p>
          <a:p>
            <a:pPr lvl="1"/>
            <a:r>
              <a:rPr lang="en-US" sz="3100" dirty="0"/>
              <a:t> Interest (both taxable and tax-exempt)</a:t>
            </a:r>
          </a:p>
          <a:p>
            <a:pPr lvl="1"/>
            <a:r>
              <a:rPr lang="en-US" sz="3100" dirty="0"/>
              <a:t> Dividends</a:t>
            </a:r>
          </a:p>
          <a:p>
            <a:pPr lvl="1"/>
            <a:r>
              <a:rPr lang="en-US" sz="3100" dirty="0"/>
              <a:t> Net Capital Gains</a:t>
            </a:r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2158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What to Include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50543" y="1559257"/>
            <a:ext cx="8077200" cy="47244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 Net Rental Income</a:t>
            </a:r>
          </a:p>
          <a:p>
            <a:pPr lvl="1"/>
            <a:r>
              <a:rPr lang="en-US" dirty="0"/>
              <a:t> Net Profits from Business </a:t>
            </a:r>
          </a:p>
          <a:p>
            <a:pPr lvl="1"/>
            <a:r>
              <a:rPr lang="en-US" dirty="0"/>
              <a:t> Net Distributive Share of Partnership Income &amp; Pro Rata Share of S Corporation Income (</a:t>
            </a:r>
            <a:r>
              <a:rPr lang="en-US" dirty="0">
                <a:solidFill>
                  <a:srgbClr val="FF0000"/>
                </a:solidFill>
              </a:rPr>
              <a:t>out of scope</a:t>
            </a:r>
            <a:r>
              <a:rPr lang="en-US" dirty="0"/>
              <a:t> for us)</a:t>
            </a:r>
          </a:p>
          <a:p>
            <a:pPr lvl="1"/>
            <a:r>
              <a:rPr lang="en-US" dirty="0"/>
              <a:t> Support Payments received</a:t>
            </a:r>
          </a:p>
          <a:p>
            <a:pPr lvl="2"/>
            <a:r>
              <a:rPr lang="en-US" dirty="0"/>
              <a:t>Does NOT include child support</a:t>
            </a:r>
          </a:p>
          <a:p>
            <a:pPr lvl="1"/>
            <a:r>
              <a:rPr lang="en-US" dirty="0"/>
              <a:t> Inheritances</a:t>
            </a:r>
          </a:p>
          <a:p>
            <a:pPr lvl="1"/>
            <a:r>
              <a:rPr lang="en-US" dirty="0"/>
              <a:t> Royalties</a:t>
            </a:r>
          </a:p>
          <a:p>
            <a:pPr lvl="1"/>
            <a:r>
              <a:rPr lang="en-US" dirty="0"/>
              <a:t> Fair Market Value of Prizes and Awards</a:t>
            </a:r>
          </a:p>
          <a:p>
            <a:pPr lvl="1"/>
            <a:r>
              <a:rPr lang="en-US" dirty="0"/>
              <a:t> Net Gambling and Lottery Winnings (including NJ Lottery)</a:t>
            </a:r>
          </a:p>
          <a:p>
            <a:pPr lvl="2"/>
            <a:r>
              <a:rPr lang="en-US" dirty="0"/>
              <a:t> Gambling losses can be subtracted up to the amount of winnings</a:t>
            </a:r>
          </a:p>
          <a:p>
            <a:pPr lvl="1"/>
            <a:r>
              <a:rPr lang="en-US" dirty="0"/>
              <a:t> Bequests and Death Benefits</a:t>
            </a:r>
          </a:p>
          <a:p>
            <a:pPr lvl="1"/>
            <a:r>
              <a:rPr lang="en-US" dirty="0"/>
              <a:t> Gross Pension and Retirement Benefits (minus taxpayer contributions)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03708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73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Income Reporting – Where to Obtain Data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 PTR income data is obtained from Federal tax return, NJ tax return, and directly from applicant</a:t>
            </a:r>
          </a:p>
          <a:p>
            <a:r>
              <a:rPr lang="en-US" dirty="0"/>
              <a:t> Can use TaxPre4Free.org link to “NJ PTR Income Categories Tool” to calculate PTR income </a:t>
            </a:r>
          </a:p>
          <a:p>
            <a:pPr lvl="1"/>
            <a:r>
              <a:rPr lang="en-US" dirty="0"/>
              <a:t> Help for each income line specifies where to obtain data</a:t>
            </a:r>
          </a:p>
          <a:p>
            <a:pPr lvl="1"/>
            <a:r>
              <a:rPr lang="en-US" dirty="0"/>
              <a:t> Once data is entered into tool, it will calculate whether applicant meets income eligibility limits</a:t>
            </a:r>
          </a:p>
          <a:p>
            <a:pPr lvl="1"/>
            <a:r>
              <a:rPr lang="en-US" dirty="0"/>
              <a:t> If eligible, copy Income Worksheet data exactly onto income page(s) of application</a:t>
            </a:r>
          </a:p>
          <a:p>
            <a:r>
              <a:rPr lang="en-US" dirty="0"/>
              <a:t> Same data can be found in “PTR Income Worksheet Sources” document on TaxPrep4Free.org if manual preparation directly on application is preferred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 descr="NJ (cont'd)" title="NJ (cont'd)"/>
          <p:cNvSpPr txBox="1"/>
          <p:nvPr/>
        </p:nvSpPr>
        <p:spPr>
          <a:xfrm>
            <a:off x="7893851" y="1082259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</a:rPr>
              <a:t>(cont’d)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98075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1762</Words>
  <Application>Microsoft Office PowerPoint</Application>
  <PresentationFormat>On-screen Show (4:3)</PresentationFormat>
  <Paragraphs>227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ＭＳ Ｐゴシック</vt:lpstr>
      <vt:lpstr>Arial</vt:lpstr>
      <vt:lpstr>Calibri</vt:lpstr>
      <vt:lpstr>Verdana</vt:lpstr>
      <vt:lpstr>Wingdings</vt:lpstr>
      <vt:lpstr>NJ Template 06</vt:lpstr>
      <vt:lpstr> Completing Property Tax Reimbursement (PTR) Application</vt:lpstr>
      <vt:lpstr>PTR Application Forms Associated with PTR-1  – First Year</vt:lpstr>
      <vt:lpstr>PTR Application Forms Associated with PTR-2  – Subsequent Years</vt:lpstr>
      <vt:lpstr>Before PTR Application is Started</vt:lpstr>
      <vt:lpstr>Basic Applicant Information &amp; Eligibility Questions (Page 1)</vt:lpstr>
      <vt:lpstr>Basic Applicant Information &amp; Eligibility Questions (Page 1)</vt:lpstr>
      <vt:lpstr>Income Reporting – What to Include</vt:lpstr>
      <vt:lpstr>Income Reporting – What to Include</vt:lpstr>
      <vt:lpstr>Income Reporting – Where to Obtain Data</vt:lpstr>
      <vt:lpstr>Principal Residence Information – Last Page</vt:lpstr>
      <vt:lpstr>Principal Residence Information – Last Page</vt:lpstr>
      <vt:lpstr>Property Taxes Information – Last Page</vt:lpstr>
      <vt:lpstr>Property Taxes Information – Last Page</vt:lpstr>
      <vt:lpstr>PTR Application for Deceased Resident</vt:lpstr>
      <vt:lpstr>Completing the PTR Application</vt:lpstr>
      <vt:lpstr>Completing the PTR Application</vt:lpstr>
      <vt:lpstr>Property Tax Reimbursement (PTR) –  Eligibility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2017-11-15T05:35:34Z</dcterms:modified>
</cp:coreProperties>
</file>